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3" r:id="rId3"/>
  </p:sldMasterIdLst>
  <p:notesMasterIdLst>
    <p:notesMasterId r:id="rId21"/>
  </p:notesMasterIdLst>
  <p:sldIdLst>
    <p:sldId id="256" r:id="rId4"/>
    <p:sldId id="280" r:id="rId5"/>
    <p:sldId id="287" r:id="rId6"/>
    <p:sldId id="271" r:id="rId7"/>
    <p:sldId id="274" r:id="rId8"/>
    <p:sldId id="257" r:id="rId9"/>
    <p:sldId id="284" r:id="rId10"/>
    <p:sldId id="279" r:id="rId11"/>
    <p:sldId id="268" r:id="rId12"/>
    <p:sldId id="273" r:id="rId13"/>
    <p:sldId id="285" r:id="rId14"/>
    <p:sldId id="281" r:id="rId15"/>
    <p:sldId id="269" r:id="rId16"/>
    <p:sldId id="270" r:id="rId17"/>
    <p:sldId id="286" r:id="rId18"/>
    <p:sldId id="283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AppData\Local\Microsoft\Windows\Temporary%20Internet%20Files\Content.Outlook\L6HGJMG9\131111_&#1056;&#1072;&#1089;&#1095;&#1077;&#1090;&#1099;-&#1087;&#1086;-&#1090;&#1088;&#1091;&#1087;&#1088;&#1086;&#1074;&#1086;&#1076;&#1072;&#1084;-&#1045;&#1057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AppData\Local\Microsoft\Windows\Temporary%20Internet%20Files\Content.Outlook\L6HGJMG9\131111_&#1056;&#1072;&#1089;&#1095;&#1077;&#1090;&#1099;-&#1087;&#1086;-&#1090;&#1088;&#1091;&#1087;&#1088;&#1086;&#1074;&#1086;&#1076;&#1072;&#1084;-&#1045;&#1057;%20(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308506944444447E-2"/>
          <c:y val="2.5278819444444444E-2"/>
          <c:w val="0.91943802083333337"/>
          <c:h val="0.41897499999999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'[131111_Расчеты-по-трупроводам-ЕС.xlsx]131111-графики'!$C$2</c:f>
              <c:strCache>
                <c:ptCount val="1"/>
                <c:pt idx="0">
                  <c:v>Показатель насыщенности магистральной ГТС в расчете на ед.площади (км на 100 км2 ) - X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6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8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9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2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2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cat>
            <c:multiLvlStrRef>
              <c:f>'[131111_Расчеты-по-трупроводам-ЕС.xlsx]131111-графики'!$A$3:$B$28</c:f>
              <c:multiLvlStrCache>
                <c:ptCount val="26"/>
                <c:lvl>
                  <c:pt idx="0">
                    <c:v>Бельгия</c:v>
                  </c:pt>
                  <c:pt idx="1">
                    <c:v>Германия</c:v>
                  </c:pt>
                  <c:pt idx="2">
                    <c:v>Люксембург</c:v>
                  </c:pt>
                  <c:pt idx="3">
                    <c:v>Нидерланды</c:v>
                  </c:pt>
                  <c:pt idx="4">
                    <c:v>Франция</c:v>
                  </c:pt>
                  <c:pt idx="5">
                    <c:v>Великобритания</c:v>
                  </c:pt>
                  <c:pt idx="6">
                    <c:v>Дания</c:v>
                  </c:pt>
                  <c:pt idx="7">
                    <c:v>Австрия</c:v>
                  </c:pt>
                  <c:pt idx="8">
                    <c:v>Венгрия</c:v>
                  </c:pt>
                  <c:pt idx="9">
                    <c:v>Словакия</c:v>
                  </c:pt>
                  <c:pt idx="10">
                    <c:v>Словения</c:v>
                  </c:pt>
                  <c:pt idx="11">
                    <c:v>Польша</c:v>
                  </c:pt>
                  <c:pt idx="12">
                    <c:v>Чехия</c:v>
                  </c:pt>
                  <c:pt idx="13">
                    <c:v>Болгария</c:v>
                  </c:pt>
                  <c:pt idx="14">
                    <c:v>Румыния</c:v>
                  </c:pt>
                  <c:pt idx="15">
                    <c:v>Хорватия</c:v>
                  </c:pt>
                  <c:pt idx="16">
                    <c:v>Греция</c:v>
                  </c:pt>
                  <c:pt idx="17">
                    <c:v>Италия</c:v>
                  </c:pt>
                  <c:pt idx="18">
                    <c:v>Португалия</c:v>
                  </c:pt>
                  <c:pt idx="19">
                    <c:v>Испания</c:v>
                  </c:pt>
                  <c:pt idx="20">
                    <c:v>Кипр</c:v>
                  </c:pt>
                  <c:pt idx="21">
                    <c:v>Мальта</c:v>
                  </c:pt>
                  <c:pt idx="22">
                    <c:v>Финляндия</c:v>
                  </c:pt>
                  <c:pt idx="23">
                    <c:v>Швеция</c:v>
                  </c:pt>
                  <c:pt idx="24">
                    <c:v>Норвегия</c:v>
                  </c:pt>
                  <c:pt idx="25">
                    <c:v>Ирландия</c:v>
                  </c:pt>
                </c:lvl>
                <c:lvl>
                  <c:pt idx="0">
                    <c:v>Северо-Западная Европа</c:v>
                  </c:pt>
                  <c:pt idx="8">
                    <c:v>Центральная и Восточная Европа</c:v>
                  </c:pt>
                  <c:pt idx="16">
                    <c:v>Южная Европа</c:v>
                  </c:pt>
                  <c:pt idx="22">
                    <c:v>Северная Европа</c:v>
                  </c:pt>
                </c:lvl>
              </c:multiLvlStrCache>
            </c:multiLvlStrRef>
          </c:cat>
          <c:val>
            <c:numRef>
              <c:f>'[131111_Расчеты-по-трупроводам-ЕС.xlsx]131111-графики'!$C$3:$C$28</c:f>
              <c:numCache>
                <c:formatCode>0.0</c:formatCode>
                <c:ptCount val="26"/>
                <c:pt idx="0">
                  <c:v>13.430293501048219</c:v>
                </c:pt>
                <c:pt idx="1">
                  <c:v>9.6406373474866474</c:v>
                </c:pt>
                <c:pt idx="2">
                  <c:v>15.931941221964424</c:v>
                </c:pt>
                <c:pt idx="3">
                  <c:v>27.693493233155131</c:v>
                </c:pt>
                <c:pt idx="4">
                  <c:v>6.7492727272727278</c:v>
                </c:pt>
                <c:pt idx="5">
                  <c:v>3.2776507106681918</c:v>
                </c:pt>
                <c:pt idx="6">
                  <c:v>1.9956374437276652</c:v>
                </c:pt>
                <c:pt idx="7">
                  <c:v>3.4577322046023609</c:v>
                </c:pt>
                <c:pt idx="8">
                  <c:v>6.2193548387096769</c:v>
                </c:pt>
                <c:pt idx="9">
                  <c:v>4.6473538745009719</c:v>
                </c:pt>
                <c:pt idx="10">
                  <c:v>5.2286292112662158</c:v>
                </c:pt>
                <c:pt idx="11">
                  <c:v>3.3686304484791112</c:v>
                </c:pt>
                <c:pt idx="12">
                  <c:v>4.8309791291557831</c:v>
                </c:pt>
                <c:pt idx="13">
                  <c:v>2.3635063890626395</c:v>
                </c:pt>
                <c:pt idx="14">
                  <c:v>5.4610526315789469</c:v>
                </c:pt>
                <c:pt idx="15">
                  <c:v>4.5941265858571576</c:v>
                </c:pt>
                <c:pt idx="16">
                  <c:v>0.92378577870063738</c:v>
                </c:pt>
                <c:pt idx="17">
                  <c:v>10.652818301616859</c:v>
                </c:pt>
                <c:pt idx="18">
                  <c:v>1.4097662698757496</c:v>
                </c:pt>
                <c:pt idx="19">
                  <c:v>2.4200545978263883</c:v>
                </c:pt>
                <c:pt idx="20">
                  <c:v>0</c:v>
                </c:pt>
                <c:pt idx="21">
                  <c:v>0</c:v>
                </c:pt>
                <c:pt idx="22">
                  <c:v>0.38757396449704146</c:v>
                </c:pt>
                <c:pt idx="23">
                  <c:v>0.13645536087331431</c:v>
                </c:pt>
                <c:pt idx="24">
                  <c:v>0</c:v>
                </c:pt>
                <c:pt idx="25">
                  <c:v>3.45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axId val="57449472"/>
        <c:axId val="57451264"/>
      </c:barChart>
      <c:catAx>
        <c:axId val="574494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ahoma" pitchFamily="34" charset="0"/>
                <a:ea typeface="Arial Unicode MS" pitchFamily="34" charset="-128"/>
                <a:cs typeface="Tahoma" pitchFamily="34" charset="0"/>
              </a:defRPr>
            </a:pPr>
            <a:endParaRPr lang="ru-RU"/>
          </a:p>
        </c:txPr>
        <c:crossAx val="57451264"/>
        <c:crosses val="autoZero"/>
        <c:auto val="1"/>
        <c:lblAlgn val="ctr"/>
        <c:lblOffset val="100"/>
        <c:noMultiLvlLbl val="0"/>
      </c:catAx>
      <c:valAx>
        <c:axId val="5745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ysDash"/>
            </a:ln>
            <a:effectLst/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 pitchFamily="34" charset="0"/>
                <a:cs typeface="Tahoma" pitchFamily="34" charset="0"/>
              </a:defRPr>
            </a:pPr>
            <a:endParaRPr lang="ru-RU"/>
          </a:p>
        </c:txPr>
        <c:crossAx val="574494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5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764930555555543E-2"/>
          <c:y val="2.5278819444444458E-2"/>
          <c:w val="0.89213162393162404"/>
          <c:h val="0.564947916666666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'[131111_Расчеты-по-трупроводам-ЕС (3).xlsx]131111-графики'!$C$55</c:f>
              <c:strCache>
                <c:ptCount val="1"/>
                <c:pt idx="0">
                  <c:v>Показатель насыщенности ГТС в расчете на ед.площади (км на 100 км2 )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CC0099"/>
              </a:solidFill>
            </c:spPr>
          </c:dPt>
          <c:dPt>
            <c:idx val="3"/>
            <c:invertIfNegative val="0"/>
            <c:bubble3D val="0"/>
            <c:spPr>
              <a:solidFill>
                <a:srgbClr val="CC0099"/>
              </a:solidFill>
            </c:spPr>
          </c:dPt>
          <c:dPt>
            <c:idx val="4"/>
            <c:invertIfNegative val="0"/>
            <c:bubble3D val="0"/>
            <c:spPr>
              <a:solidFill>
                <a:srgbClr val="CC0099"/>
              </a:solidFill>
            </c:spPr>
          </c:dPt>
          <c:dPt>
            <c:idx val="5"/>
            <c:invertIfNegative val="0"/>
            <c:bubble3D val="0"/>
            <c:spPr>
              <a:solidFill>
                <a:srgbClr val="CC0099"/>
              </a:solidFill>
            </c:spPr>
          </c:dPt>
          <c:dPt>
            <c:idx val="6"/>
            <c:invertIfNegative val="0"/>
            <c:bubble3D val="0"/>
            <c:spPr>
              <a:solidFill>
                <a:srgbClr val="CC0099"/>
              </a:solidFill>
            </c:spPr>
          </c:dPt>
          <c:dPt>
            <c:idx val="7"/>
            <c:invertIfNegative val="0"/>
            <c:bubble3D val="0"/>
            <c:spPr>
              <a:solidFill>
                <a:srgbClr val="CC0099"/>
              </a:solidFill>
            </c:spPr>
          </c:dPt>
          <c:dPt>
            <c:idx val="8"/>
            <c:invertIfNegative val="0"/>
            <c:bubble3D val="0"/>
            <c:spPr>
              <a:solidFill>
                <a:srgbClr val="CC0099"/>
              </a:solidFill>
            </c:spPr>
          </c:dPt>
          <c:dPt>
            <c:idx val="9"/>
            <c:invertIfNegative val="0"/>
            <c:bubble3D val="0"/>
            <c:spPr>
              <a:solidFill>
                <a:srgbClr val="CC0099"/>
              </a:solidFill>
            </c:spPr>
          </c:dPt>
          <c:cat>
            <c:multiLvlStrRef>
              <c:f>'[131111_Расчеты-по-трупроводам-ЕС (3).xlsx]131111-графики'!$A$62:$B$71</c:f>
              <c:multiLvlStrCache>
                <c:ptCount val="10"/>
                <c:lvl>
                  <c:pt idx="0">
                    <c:v>Германия</c:v>
                  </c:pt>
                  <c:pt idx="1">
                    <c:v>Австрия</c:v>
                  </c:pt>
                  <c:pt idx="2">
                    <c:v>Венгрия</c:v>
                  </c:pt>
                  <c:pt idx="3">
                    <c:v>Словакия</c:v>
                  </c:pt>
                  <c:pt idx="4">
                    <c:v>Словения</c:v>
                  </c:pt>
                  <c:pt idx="5">
                    <c:v>Польша</c:v>
                  </c:pt>
                  <c:pt idx="6">
                    <c:v>Чехия</c:v>
                  </c:pt>
                  <c:pt idx="7">
                    <c:v>Болгария</c:v>
                  </c:pt>
                  <c:pt idx="8">
                    <c:v>Румыния</c:v>
                  </c:pt>
                  <c:pt idx="9">
                    <c:v>Хорватия</c:v>
                  </c:pt>
                </c:lvl>
                <c:lvl>
                  <c:pt idx="0">
                    <c:v>Северо-Западная Европа</c:v>
                  </c:pt>
                  <c:pt idx="2">
                    <c:v>Центральная и Восточная Европа</c:v>
                  </c:pt>
                </c:lvl>
              </c:multiLvlStrCache>
            </c:multiLvlStrRef>
          </c:cat>
          <c:val>
            <c:numRef>
              <c:f>'[131111_Расчеты-по-трупроводам-ЕС (3).xlsx]131111-графики'!$C$62:$C$71</c:f>
              <c:numCache>
                <c:formatCode>0.0</c:formatCode>
                <c:ptCount val="10"/>
                <c:pt idx="0">
                  <c:v>490.6</c:v>
                </c:pt>
                <c:pt idx="1">
                  <c:v>50.554429474186236</c:v>
                </c:pt>
                <c:pt idx="2">
                  <c:v>94.410752688172039</c:v>
                </c:pt>
                <c:pt idx="3">
                  <c:v>71.184358685638244</c:v>
                </c:pt>
                <c:pt idx="4">
                  <c:v>26.646278301188776</c:v>
                </c:pt>
                <c:pt idx="5">
                  <c:v>41.298903987795796</c:v>
                </c:pt>
                <c:pt idx="6">
                  <c:v>82.532396723556417</c:v>
                </c:pt>
                <c:pt idx="7">
                  <c:v>38.106514163166835</c:v>
                </c:pt>
                <c:pt idx="8">
                  <c:v>22.303157894736842</c:v>
                </c:pt>
                <c:pt idx="9">
                  <c:v>36.479132063469628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overlap val="100"/>
        <c:axId val="57544064"/>
        <c:axId val="57549952"/>
      </c:barChart>
      <c:catAx>
        <c:axId val="57544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ahoma" pitchFamily="34" charset="0"/>
                <a:ea typeface="Arial Unicode MS" pitchFamily="34" charset="-128"/>
                <a:cs typeface="Tahoma" pitchFamily="34" charset="0"/>
              </a:defRPr>
            </a:pPr>
            <a:endParaRPr lang="ru-RU"/>
          </a:p>
        </c:txPr>
        <c:crossAx val="57549952"/>
        <c:crosses val="autoZero"/>
        <c:auto val="1"/>
        <c:lblAlgn val="ctr"/>
        <c:lblOffset val="100"/>
        <c:noMultiLvlLbl val="0"/>
      </c:catAx>
      <c:valAx>
        <c:axId val="57549952"/>
        <c:scaling>
          <c:orientation val="minMax"/>
          <c:max val="500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ysDash"/>
            </a:ln>
            <a:effectLst/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 pitchFamily="34" charset="0"/>
                <a:cs typeface="Tahoma" pitchFamily="34" charset="0"/>
              </a:defRPr>
            </a:pPr>
            <a:endParaRPr lang="ru-RU"/>
          </a:p>
        </c:txPr>
        <c:crossAx val="57544064"/>
        <c:crosses val="autoZero"/>
        <c:crossBetween val="between"/>
        <c:majorUnit val="100"/>
        <c:minorUnit val="1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5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9595A-8F22-4281-862D-E5D1AFD6C2FD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C67FC-0572-4EC6-9F6E-0440960028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34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C67FC-0572-4EC6-9F6E-04409600286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60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FEDEF-2D1B-4E33-9A0A-27DBF9F848BF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8170-2640-49AB-BB37-CA396BD0261F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C0C8-1B9E-4DDA-BA9D-A0BAE2547B1D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054-C24B-445C-B027-B4F0917FD0C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02.12.2013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A.Konoplyanik, CEC vs Gazprom expert debate, Chatham House, London, UK,27.11.2013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C515-668C-45F4-84A4-0ED3990098A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02.12.2013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A.Konoplyanik, CEC vs Gazprom expert debate, Chatham House, London, UK,27.11.2013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8903-F086-45B8-BF4E-32ADD7F85EC3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1E61-D02A-45D6-9D9D-4421ACC0BEEB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51FF-5B99-468B-866D-1050F85989AD}" type="datetime1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4DB20-1BA6-44AB-9EAB-1BA38F26D2CC}" type="datetime1">
              <a:rPr lang="ru-RU" smtClean="0"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6CFC-C5BF-4483-BF2C-A1E3C882D747}" type="datetime1">
              <a:rPr lang="ru-RU" smtClean="0"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1750-0514-49A0-831F-DFF67074EE69}" type="datetime1">
              <a:rPr lang="ru-RU" smtClean="0"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62C4-3B33-4730-A0BC-296D6E9C2A45}" type="datetime1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9495-8078-4E07-9CCE-9EA101EA5B99}" type="datetime1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19F00-C7C3-45B4-837A-018DC174D080}" type="datetime1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467AD-0230-4D23-B814-35C6D6F95A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02.12.2013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A.Konoplyanik, CEC vs Gazprom expert debate, Chatham House, London, UK,27.11.2013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6CA6-D4CC-48FF-9A3C-0CAA77A7FB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02.12.2013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A.Konoplyanik, CEC vs Gazprom expert debate, Chatham House, London, UK,27.11.2013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.konoplyanik@gazpromexport.com" TargetMode="External"/><Relationship Id="rId2" Type="http://schemas.openxmlformats.org/officeDocument/2006/relationships/hyperlink" Target="http://www.konoplyanik.ru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andrey@konoplyanik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2808312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 </a:t>
            </a:r>
            <a:r>
              <a:rPr lang="en-US" sz="4800" b="1" dirty="0" err="1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vs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Gazprom: 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Substance and Implications of the 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Antitrust Clash</a:t>
            </a:r>
            <a:endParaRPr lang="ru-RU" sz="4800" b="1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988768"/>
            <a:ext cx="8856984" cy="175260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/>
              <a:t>Introductory Remarks at </a:t>
            </a:r>
            <a:br>
              <a:rPr lang="en-GB" b="1" dirty="0" smtClean="0"/>
            </a:br>
            <a:r>
              <a:rPr lang="en-GB" b="1" dirty="0" smtClean="0"/>
              <a:t>Expert Roundtable at Chatham House’s </a:t>
            </a:r>
            <a:br>
              <a:rPr lang="en-GB" b="1" dirty="0" smtClean="0"/>
            </a:br>
            <a:r>
              <a:rPr lang="en-GB" b="1" dirty="0" smtClean="0"/>
              <a:t>Russia and Eurasia Programme,</a:t>
            </a:r>
            <a:br>
              <a:rPr lang="en-GB" b="1" dirty="0" smtClean="0"/>
            </a:br>
            <a:r>
              <a:rPr lang="en-GB" b="1" dirty="0" smtClean="0"/>
              <a:t>London, UK,</a:t>
            </a:r>
            <a:r>
              <a:rPr lang="en-US" b="1" dirty="0" smtClean="0"/>
              <a:t> </a:t>
            </a:r>
            <a:r>
              <a:rPr lang="en-GB" b="1" dirty="0" smtClean="0"/>
              <a:t>27</a:t>
            </a:r>
            <a:r>
              <a:rPr lang="en-GB" b="1" dirty="0" smtClean="0"/>
              <a:t> </a:t>
            </a:r>
            <a:r>
              <a:rPr lang="en-GB" b="1" dirty="0"/>
              <a:t>November 2013</a:t>
            </a:r>
            <a:endParaRPr lang="ru-RU" b="1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227492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Dr.Andrey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A.Konoplyanik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Advisor to Director General, Gazprom export LLC,</a:t>
            </a:r>
          </a:p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Professor, Chair “International O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 &amp; Gas Business”,</a:t>
            </a:r>
          </a:p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Russian State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Gubkin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Oil &amp; Gas University </a:t>
            </a:r>
          </a:p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www.konoplyanik.ru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Diversity (saturation)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gas transportation infrastructure in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CEE: (</a:t>
            </a:r>
            <a:r>
              <a:rPr lang="en-US" sz="2800" b="1" i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trunk plus distribution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pipelines, km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/100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preliminary results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790855"/>
              </p:ext>
            </p:extLst>
          </p:nvPr>
        </p:nvGraphicFramePr>
        <p:xfrm>
          <a:off x="539552" y="1628800"/>
          <a:ext cx="82089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5373216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Calculations made by </a:t>
            </a:r>
            <a:r>
              <a:rPr lang="en-US" sz="1600" dirty="0" err="1" smtClean="0"/>
              <a:t>E.Orlova</a:t>
            </a:r>
            <a:r>
              <a:rPr lang="en-US" sz="1600" dirty="0" smtClean="0"/>
              <a:t>, PHD postgraduate student, Chair “International Oil &amp; Gas Business”, Russian State </a:t>
            </a:r>
            <a:r>
              <a:rPr lang="en-US" sz="1600" dirty="0" err="1" smtClean="0"/>
              <a:t>Gubkin</a:t>
            </a:r>
            <a:r>
              <a:rPr lang="en-US" sz="1600" dirty="0" smtClean="0"/>
              <a:t> Oil &amp; Gas University, </a:t>
            </a:r>
            <a:r>
              <a:rPr lang="en-US" sz="1600" dirty="0" smtClean="0">
                <a:ea typeface="Verdana" panose="020B0604030504040204" pitchFamily="34" charset="0"/>
                <a:cs typeface="Verdana" panose="020B0604030504040204" pitchFamily="34" charset="0"/>
              </a:rPr>
              <a:t>based </a:t>
            </a:r>
            <a:r>
              <a:rPr lang="en-US" sz="1600" dirty="0">
                <a:ea typeface="Verdana" panose="020B0604030504040204" pitchFamily="34" charset="0"/>
                <a:cs typeface="Verdana" panose="020B0604030504040204" pitchFamily="34" charset="0"/>
              </a:rPr>
              <a:t>on</a:t>
            </a:r>
            <a:r>
              <a:rPr lang="ru-RU" sz="16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smtClean="0">
                <a:ea typeface="Verdana" panose="020B0604030504040204" pitchFamily="34" charset="0"/>
                <a:cs typeface="Verdana" panose="020B0604030504040204" pitchFamily="34" charset="0"/>
              </a:rPr>
              <a:t>the data </a:t>
            </a:r>
            <a:r>
              <a:rPr lang="en-US" sz="1600" dirty="0"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ru-RU" sz="1600" dirty="0" smtClean="0">
                <a:ea typeface="Verdana" panose="020B0604030504040204" pitchFamily="34" charset="0"/>
                <a:cs typeface="Verdana" panose="020B0604030504040204" pitchFamily="34" charset="0"/>
              </a:rPr>
              <a:t>2011/2012</a:t>
            </a:r>
            <a:r>
              <a:rPr lang="en-US" sz="1600" dirty="0" smtClean="0"/>
              <a:t>, kindly provided by </a:t>
            </a:r>
            <a:r>
              <a:rPr lang="ru-RU" sz="1600" dirty="0" smtClean="0">
                <a:ea typeface="Verdana" panose="020B0604030504040204" pitchFamily="34" charset="0"/>
                <a:cs typeface="Verdana" panose="020B0604030504040204" pitchFamily="34" charset="0"/>
              </a:rPr>
              <a:t>ENTSOG</a:t>
            </a:r>
            <a:endParaRPr lang="ru-RU" sz="16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976392" y="1844824"/>
            <a:ext cx="443480" cy="1944216"/>
          </a:xfrm>
          <a:prstGeom prst="rightBrace">
            <a:avLst>
              <a:gd name="adj1" fmla="val 52070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4427984" y="1412776"/>
            <a:ext cx="4536504" cy="2232248"/>
          </a:xfrm>
          <a:prstGeom prst="wedgeRoundRectCallout">
            <a:avLst>
              <a:gd name="adj1" fmla="val -68781"/>
              <a:gd name="adj2" fmla="val 185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How much will it cost &amp; how long will it take to cover this gap in </a:t>
            </a:r>
            <a:r>
              <a:rPr lang="en-US" sz="2800" b="1" dirty="0" smtClean="0"/>
              <a:t>gas infrastructure </a:t>
            </a:r>
            <a:r>
              <a:rPr lang="en-US" sz="2800" b="1" dirty="0"/>
              <a:t>diversity between  CEE &amp; </a:t>
            </a:r>
            <a:r>
              <a:rPr lang="en-US" sz="2800" b="1" dirty="0" smtClean="0"/>
              <a:t>NWE </a:t>
            </a:r>
            <a:r>
              <a:rPr lang="en-US" sz="2800" b="1" dirty="0"/>
              <a:t>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3169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Commodity market component of the claim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21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</a:rPr>
              <a:t>Gas price/pricing: visual &amp; hidden part of the iceberg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686800" cy="561662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Competitive </a:t>
            </a:r>
            <a:r>
              <a:rPr lang="en-US" b="1" dirty="0" smtClean="0"/>
              <a:t>prices</a:t>
            </a:r>
            <a:r>
              <a:rPr lang="en-US" dirty="0" smtClean="0"/>
              <a:t> (different facets) :</a:t>
            </a:r>
          </a:p>
          <a:p>
            <a:pPr lvl="1"/>
            <a:r>
              <a:rPr lang="en-US" dirty="0" smtClean="0"/>
              <a:t>Competitive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contractual structure </a:t>
            </a:r>
            <a:r>
              <a:rPr lang="en-US" dirty="0" smtClean="0"/>
              <a:t>=&gt; </a:t>
            </a:r>
            <a:r>
              <a:rPr lang="en-US" b="1" dirty="0" smtClean="0"/>
              <a:t>SPOT </a:t>
            </a:r>
            <a:r>
              <a:rPr lang="en-US" b="1" dirty="0" err="1"/>
              <a:t>vs</a:t>
            </a:r>
            <a:r>
              <a:rPr lang="en-US" b="1" dirty="0"/>
              <a:t> </a:t>
            </a:r>
            <a:r>
              <a:rPr lang="en-US" b="1" dirty="0" smtClean="0"/>
              <a:t>CONTRACT</a:t>
            </a:r>
            <a:r>
              <a:rPr lang="en-US" dirty="0" smtClean="0"/>
              <a:t>, </a:t>
            </a:r>
            <a:r>
              <a:rPr lang="en-US" dirty="0"/>
              <a:t>but: </a:t>
            </a:r>
          </a:p>
          <a:p>
            <a:pPr lvl="2"/>
            <a:r>
              <a:rPr lang="en-US" b="1" dirty="0"/>
              <a:t>Contract</a:t>
            </a:r>
            <a:r>
              <a:rPr lang="en-US" dirty="0"/>
              <a:t> </a:t>
            </a:r>
            <a:r>
              <a:rPr lang="en-US" dirty="0" smtClean="0"/>
              <a:t>(3 components) = </a:t>
            </a:r>
            <a:r>
              <a:rPr lang="en-US" dirty="0"/>
              <a:t>price + volume + flexibility (TOP = virtual UGS) =&gt; what value of contractual flexibility?</a:t>
            </a:r>
          </a:p>
          <a:p>
            <a:pPr lvl="2"/>
            <a:r>
              <a:rPr lang="en-US" b="1" dirty="0" smtClean="0"/>
              <a:t>Spot</a:t>
            </a:r>
            <a:r>
              <a:rPr lang="en-US" dirty="0" smtClean="0"/>
              <a:t> (2 components) = </a:t>
            </a:r>
            <a:r>
              <a:rPr lang="en-US" dirty="0"/>
              <a:t>price + volume =&gt; to take flexibility from the market =&gt; either from liquid hubs (=&gt; oversupplied market) or UGS (=&gt; CAPEX + time)</a:t>
            </a:r>
          </a:p>
          <a:p>
            <a:pPr lvl="1"/>
            <a:r>
              <a:rPr lang="en-US" dirty="0" smtClean="0"/>
              <a:t>Competitive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energy structure </a:t>
            </a:r>
            <a:r>
              <a:rPr lang="en-US" dirty="0" smtClean="0"/>
              <a:t>=&gt; </a:t>
            </a:r>
            <a:r>
              <a:rPr lang="en-US" b="1" dirty="0" smtClean="0"/>
              <a:t>GAS </a:t>
            </a:r>
            <a:r>
              <a:rPr lang="en-US" b="1" dirty="0" err="1" smtClean="0"/>
              <a:t>vs</a:t>
            </a:r>
            <a:r>
              <a:rPr lang="en-US" b="1" dirty="0" smtClean="0"/>
              <a:t> COAL </a:t>
            </a:r>
            <a:r>
              <a:rPr lang="en-US" b="1" dirty="0" err="1" smtClean="0"/>
              <a:t>vs</a:t>
            </a:r>
            <a:r>
              <a:rPr lang="en-US" b="1" dirty="0" smtClean="0"/>
              <a:t> RES</a:t>
            </a:r>
            <a:r>
              <a:rPr lang="en-US" dirty="0" smtClean="0"/>
              <a:t>, but: </a:t>
            </a:r>
          </a:p>
          <a:p>
            <a:pPr lvl="2"/>
            <a:r>
              <a:rPr lang="en-US" b="1" dirty="0" smtClean="0"/>
              <a:t>Gas</a:t>
            </a:r>
            <a:r>
              <a:rPr lang="en-US" dirty="0" smtClean="0"/>
              <a:t> =&gt; flexibility for free? (move 3-component price to level of 2-component price)</a:t>
            </a:r>
          </a:p>
          <a:p>
            <a:pPr lvl="2"/>
            <a:r>
              <a:rPr lang="en-US" b="1" dirty="0" smtClean="0"/>
              <a:t>Coal</a:t>
            </a:r>
            <a:r>
              <a:rPr lang="en-US" dirty="0" smtClean="0"/>
              <a:t> =&gt; CO2 emissions (who cares? How corresponds with 20:20:20 policy?)</a:t>
            </a:r>
          </a:p>
          <a:p>
            <a:pPr lvl="2"/>
            <a:r>
              <a:rPr lang="en-US" b="1" dirty="0" smtClean="0"/>
              <a:t>RES</a:t>
            </a:r>
            <a:r>
              <a:rPr lang="en-US" dirty="0" smtClean="0"/>
              <a:t> =&gt; State subsidies (who pays? How corresponds with WTO rules?)</a:t>
            </a:r>
          </a:p>
          <a:p>
            <a:r>
              <a:rPr lang="en-US" dirty="0" smtClean="0"/>
              <a:t>EU </a:t>
            </a:r>
            <a:r>
              <a:rPr lang="en-US" dirty="0"/>
              <a:t>gas market </a:t>
            </a:r>
            <a:r>
              <a:rPr lang="en-US" dirty="0" smtClean="0"/>
              <a:t>dilemma = </a:t>
            </a:r>
            <a:r>
              <a:rPr lang="en-US" b="1" i="1" dirty="0" smtClean="0">
                <a:solidFill>
                  <a:srgbClr val="00B050"/>
                </a:solidFill>
              </a:rPr>
              <a:t>to find the balance between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b="1" dirty="0" smtClean="0"/>
              <a:t>Consumers &amp; intermediaries </a:t>
            </a:r>
            <a:r>
              <a:rPr lang="en-US" dirty="0"/>
              <a:t>=&gt; lowest price level</a:t>
            </a:r>
          </a:p>
          <a:p>
            <a:pPr lvl="1"/>
            <a:r>
              <a:rPr lang="en-US" b="1" dirty="0"/>
              <a:t>Producers </a:t>
            </a:r>
            <a:r>
              <a:rPr lang="en-US" b="1" dirty="0" smtClean="0"/>
              <a:t>&amp; project financiers </a:t>
            </a:r>
            <a:r>
              <a:rPr lang="en-US" dirty="0" smtClean="0"/>
              <a:t>=&gt; </a:t>
            </a:r>
            <a:r>
              <a:rPr lang="en-US" dirty="0"/>
              <a:t>highest marketable </a:t>
            </a:r>
            <a:r>
              <a:rPr lang="en-US" dirty="0" smtClean="0"/>
              <a:t>price =&gt; </a:t>
            </a:r>
            <a:r>
              <a:rPr lang="en-US" dirty="0"/>
              <a:t>resource rent for non-EU sovereign </a:t>
            </a:r>
            <a:r>
              <a:rPr lang="en-US" dirty="0" smtClean="0"/>
              <a:t>states + CAPEX pay-back (RROR)</a:t>
            </a:r>
            <a:endParaRPr lang="en-US" dirty="0"/>
          </a:p>
          <a:p>
            <a:r>
              <a:rPr lang="en-US" i="1" dirty="0" smtClean="0"/>
              <a:t>But</a:t>
            </a:r>
            <a:r>
              <a:rPr lang="en-US" dirty="0" smtClean="0"/>
              <a:t> </a:t>
            </a:r>
            <a:r>
              <a:rPr lang="en-US" dirty="0"/>
              <a:t>search for </a:t>
            </a:r>
            <a:r>
              <a:rPr lang="en-US" b="1" i="1" dirty="0"/>
              <a:t>multilateral</a:t>
            </a:r>
            <a:r>
              <a:rPr lang="en-US" dirty="0"/>
              <a:t> or </a:t>
            </a:r>
            <a:r>
              <a:rPr lang="en-US" b="1" i="1" dirty="0"/>
              <a:t>unilateral</a:t>
            </a:r>
            <a:r>
              <a:rPr lang="en-US" dirty="0"/>
              <a:t> solutions? 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/>
              <a:t>DG COMP, </a:t>
            </a:r>
            <a:r>
              <a:rPr lang="en-US" dirty="0" smtClean="0"/>
              <a:t>Mario </a:t>
            </a:r>
            <a:r>
              <a:rPr lang="en-US" b="1" dirty="0" err="1" smtClean="0"/>
              <a:t>Monti</a:t>
            </a:r>
            <a:r>
              <a:rPr lang="en-US" dirty="0" smtClean="0"/>
              <a:t> </a:t>
            </a:r>
            <a:r>
              <a:rPr lang="en-US" dirty="0"/>
              <a:t>(10 years ago): “We will look </a:t>
            </a:r>
            <a:r>
              <a:rPr lang="en-US" b="1" i="1" dirty="0" smtClean="0">
                <a:solidFill>
                  <a:srgbClr val="FF0000"/>
                </a:solidFill>
              </a:rPr>
              <a:t>MOSTLY</a:t>
            </a:r>
            <a:r>
              <a:rPr lang="en-US" dirty="0" smtClean="0"/>
              <a:t> </a:t>
            </a:r>
            <a:r>
              <a:rPr lang="en-US" dirty="0"/>
              <a:t>to consumer’s interests”; </a:t>
            </a:r>
          </a:p>
          <a:p>
            <a:pPr lvl="1"/>
            <a:r>
              <a:rPr lang="en-US" dirty="0"/>
              <a:t>DG COMP, </a:t>
            </a:r>
            <a:r>
              <a:rPr lang="en-US" dirty="0" smtClean="0"/>
              <a:t>Nelly </a:t>
            </a:r>
            <a:r>
              <a:rPr lang="en-US" b="1" dirty="0" err="1" smtClean="0"/>
              <a:t>Kroes</a:t>
            </a:r>
            <a:r>
              <a:rPr lang="en-US" dirty="0" smtClean="0"/>
              <a:t>: </a:t>
            </a:r>
            <a:r>
              <a:rPr lang="en-US" dirty="0"/>
              <a:t>“We will look </a:t>
            </a:r>
            <a:r>
              <a:rPr lang="en-US" b="1" i="1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</a:t>
            </a:r>
            <a:r>
              <a:rPr lang="en-US" dirty="0"/>
              <a:t>to consumer’s </a:t>
            </a:r>
            <a:r>
              <a:rPr lang="en-US" dirty="0" smtClean="0"/>
              <a:t>interests</a:t>
            </a:r>
            <a:r>
              <a:rPr lang="en-US" dirty="0"/>
              <a:t>” 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/>
              <a:t>Source: </a:t>
            </a:r>
            <a:r>
              <a:rPr lang="en-US" i="1" dirty="0"/>
              <a:t>Johannes </a:t>
            </a:r>
            <a:r>
              <a:rPr lang="en-US" i="1" dirty="0" err="1"/>
              <a:t>Hettema</a:t>
            </a:r>
            <a:r>
              <a:rPr lang="en-US" i="1" dirty="0"/>
              <a:t>, </a:t>
            </a:r>
            <a:r>
              <a:rPr lang="en-US" i="1" dirty="0" err="1"/>
              <a:t>GasTerra</a:t>
            </a:r>
            <a:r>
              <a:rPr lang="en-US" i="1" dirty="0"/>
              <a:t>, 31.05.2013, Groningen Energy Conference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5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90525" y="1196975"/>
            <a:ext cx="5118100" cy="14398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51275" y="4005263"/>
            <a:ext cx="5118100" cy="23034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390525" y="-26988"/>
            <a:ext cx="8429626" cy="792163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2"/>
                </a:solidFill>
              </a:rPr>
              <a:t>Evolution of gas value chain &amp; pricing mechanism of Russian gas to EU (1)</a:t>
            </a:r>
            <a:endParaRPr lang="ru-RU" sz="2800" b="1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188" y="1412875"/>
            <a:ext cx="13684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Gazprom</a:t>
            </a:r>
            <a:endParaRPr lang="ru-RU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4300" y="1412875"/>
            <a:ext cx="1368425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Wholesale EU buyers/ resellers</a:t>
            </a:r>
            <a:endParaRPr lang="ru-RU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80288" y="1412875"/>
            <a:ext cx="1368425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End-use EU customers</a:t>
            </a:r>
            <a:endParaRPr lang="ru-RU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188" y="4292600"/>
            <a:ext cx="13684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Gazprom</a:t>
            </a:r>
            <a:endParaRPr lang="ru-RU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5738" y="4292600"/>
            <a:ext cx="1368425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Wholesale EU buyers/ resellers</a:t>
            </a:r>
            <a:endParaRPr lang="ru-RU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1725" y="4267200"/>
            <a:ext cx="1368425" cy="53022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End-use EU customers</a:t>
            </a:r>
            <a:endParaRPr lang="ru-RU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124075" y="1628775"/>
            <a:ext cx="1727200" cy="484188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364163" y="1628775"/>
            <a:ext cx="1944687" cy="484188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124075" y="4508500"/>
            <a:ext cx="1800225" cy="485775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5435600" y="4365625"/>
            <a:ext cx="1944688" cy="35877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7901" name="TextBox 12"/>
          <p:cNvSpPr txBox="1">
            <a:spLocks noChangeArrowheads="1"/>
          </p:cNvSpPr>
          <p:nvPr/>
        </p:nvSpPr>
        <p:spPr bwMode="auto">
          <a:xfrm>
            <a:off x="1692275" y="765175"/>
            <a:ext cx="4967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 u="sng" dirty="0">
                <a:solidFill>
                  <a:srgbClr val="1F497D"/>
                </a:solidFill>
              </a:rPr>
              <a:t>Past (Pre-2009) – growing EU market</a:t>
            </a:r>
            <a:endParaRPr lang="ru-RU" b="1" u="sng" dirty="0">
              <a:solidFill>
                <a:srgbClr val="1F497D"/>
              </a:solidFill>
            </a:endParaRPr>
          </a:p>
        </p:txBody>
      </p:sp>
      <p:sp>
        <p:nvSpPr>
          <p:cNvPr id="37902" name="TextBox 14"/>
          <p:cNvSpPr txBox="1">
            <a:spLocks noChangeArrowheads="1"/>
          </p:cNvSpPr>
          <p:nvPr/>
        </p:nvSpPr>
        <p:spPr bwMode="auto">
          <a:xfrm>
            <a:off x="2195513" y="1196975"/>
            <a:ext cx="1441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>
                <a:solidFill>
                  <a:prstClr val="black"/>
                </a:solidFill>
              </a:rPr>
              <a:t>Oil-indexation</a:t>
            </a:r>
            <a:endParaRPr lang="ru-RU" sz="1600" b="1">
              <a:solidFill>
                <a:prstClr val="black"/>
              </a:solidFill>
            </a:endParaRPr>
          </a:p>
        </p:txBody>
      </p:sp>
      <p:sp>
        <p:nvSpPr>
          <p:cNvPr id="37903" name="TextBox 15"/>
          <p:cNvSpPr txBox="1">
            <a:spLocks noChangeArrowheads="1"/>
          </p:cNvSpPr>
          <p:nvPr/>
        </p:nvSpPr>
        <p:spPr bwMode="auto">
          <a:xfrm>
            <a:off x="5580063" y="4076700"/>
            <a:ext cx="1552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>
                <a:solidFill>
                  <a:prstClr val="black"/>
                </a:solidFill>
              </a:rPr>
              <a:t>Hub-indexation</a:t>
            </a:r>
            <a:endParaRPr lang="ru-RU" sz="1600" b="1">
              <a:solidFill>
                <a:prstClr val="black"/>
              </a:solidFill>
            </a:endParaRPr>
          </a:p>
        </p:txBody>
      </p:sp>
      <p:sp>
        <p:nvSpPr>
          <p:cNvPr id="37904" name="TextBox 16"/>
          <p:cNvSpPr txBox="1">
            <a:spLocks noChangeArrowheads="1"/>
          </p:cNvSpPr>
          <p:nvPr/>
        </p:nvSpPr>
        <p:spPr bwMode="auto">
          <a:xfrm>
            <a:off x="5508625" y="1268413"/>
            <a:ext cx="1441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>
                <a:solidFill>
                  <a:prstClr val="black"/>
                </a:solidFill>
              </a:rPr>
              <a:t>Oil-indexation</a:t>
            </a:r>
            <a:endParaRPr lang="ru-RU" sz="1600" b="1">
              <a:solidFill>
                <a:prstClr val="black"/>
              </a:solidFill>
            </a:endParaRPr>
          </a:p>
        </p:txBody>
      </p:sp>
      <p:sp>
        <p:nvSpPr>
          <p:cNvPr id="37905" name="TextBox 17"/>
          <p:cNvSpPr txBox="1">
            <a:spLocks noChangeArrowheads="1"/>
          </p:cNvSpPr>
          <p:nvPr/>
        </p:nvSpPr>
        <p:spPr bwMode="auto">
          <a:xfrm>
            <a:off x="2195513" y="4149725"/>
            <a:ext cx="1441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>
                <a:solidFill>
                  <a:prstClr val="black"/>
                </a:solidFill>
              </a:rPr>
              <a:t>Oil-indexation</a:t>
            </a:r>
            <a:endParaRPr lang="ru-RU" sz="1600" b="1">
              <a:solidFill>
                <a:prstClr val="black"/>
              </a:solidFill>
            </a:endParaRPr>
          </a:p>
        </p:txBody>
      </p:sp>
      <p:sp>
        <p:nvSpPr>
          <p:cNvPr id="37908" name="TextBox 20"/>
          <p:cNvSpPr txBox="1">
            <a:spLocks noChangeArrowheads="1"/>
          </p:cNvSpPr>
          <p:nvPr/>
        </p:nvSpPr>
        <p:spPr bwMode="auto">
          <a:xfrm>
            <a:off x="1939925" y="2276475"/>
            <a:ext cx="1673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solidFill>
                  <a:prstClr val="black"/>
                </a:solidFill>
              </a:rPr>
              <a:t>Common interests</a:t>
            </a:r>
            <a:endParaRPr lang="ru-RU" sz="1600">
              <a:solidFill>
                <a:prstClr val="black"/>
              </a:solidFill>
            </a:endParaRPr>
          </a:p>
        </p:txBody>
      </p:sp>
      <p:sp>
        <p:nvSpPr>
          <p:cNvPr id="37909" name="TextBox 21"/>
          <p:cNvSpPr txBox="1">
            <a:spLocks noChangeArrowheads="1"/>
          </p:cNvSpPr>
          <p:nvPr/>
        </p:nvSpPr>
        <p:spPr bwMode="auto">
          <a:xfrm>
            <a:off x="4540250" y="5867400"/>
            <a:ext cx="1673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prstClr val="black"/>
                </a:solidFill>
              </a:rPr>
              <a:t>Common interests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3" name="Выгнутая вправо стрелка 22"/>
          <p:cNvSpPr/>
          <p:nvPr/>
        </p:nvSpPr>
        <p:spPr>
          <a:xfrm rot="5400000">
            <a:off x="2459831" y="4064794"/>
            <a:ext cx="731838" cy="3060700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" name="Выгнутая влево стрелка 23"/>
          <p:cNvSpPr/>
          <p:nvPr/>
        </p:nvSpPr>
        <p:spPr>
          <a:xfrm rot="5400000">
            <a:off x="6330156" y="2174082"/>
            <a:ext cx="731837" cy="3384550"/>
          </a:xfrm>
          <a:prstGeom prst="curv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" name="Выноска-облако 24"/>
          <p:cNvSpPr/>
          <p:nvPr/>
        </p:nvSpPr>
        <p:spPr>
          <a:xfrm>
            <a:off x="6553200" y="2771775"/>
            <a:ext cx="3059113" cy="1017588"/>
          </a:xfrm>
          <a:prstGeom prst="cloudCallout">
            <a:avLst>
              <a:gd name="adj1" fmla="val 3800"/>
              <a:gd name="adj2" fmla="val 6376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  <a:latin typeface="Times New Roman" pitchFamily="18" charset="0"/>
              </a:rPr>
              <a:t>Request for hub-indexation </a:t>
            </a:r>
            <a:r>
              <a:rPr lang="en-US" sz="1600" b="1" i="1" dirty="0">
                <a:solidFill>
                  <a:prstClr val="black"/>
                </a:solidFill>
                <a:latin typeface="Times New Roman" pitchFamily="18" charset="0"/>
              </a:rPr>
              <a:t>where hubs are </a:t>
            </a:r>
            <a:r>
              <a:rPr lang="en-US" sz="1600" b="1" i="1" dirty="0" err="1">
                <a:solidFill>
                  <a:prstClr val="black"/>
                </a:solidFill>
                <a:latin typeface="Times New Roman" pitchFamily="18" charset="0"/>
              </a:rPr>
              <a:t>rel.liquid</a:t>
            </a:r>
            <a:r>
              <a:rPr lang="en-US" sz="1600" b="1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endParaRPr lang="ru-RU" sz="1600" b="1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" name="Выноска-облако 25"/>
          <p:cNvSpPr/>
          <p:nvPr/>
        </p:nvSpPr>
        <p:spPr>
          <a:xfrm>
            <a:off x="-252413" y="5516563"/>
            <a:ext cx="4608513" cy="1363662"/>
          </a:xfrm>
          <a:prstGeom prst="cloudCallout">
            <a:avLst>
              <a:gd name="adj1" fmla="val 41564"/>
              <a:gd name="adj2" fmla="val -4038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  <a:latin typeface="Times New Roman" pitchFamily="18" charset="0"/>
              </a:rPr>
              <a:t>Request for hub-indexation both </a:t>
            </a:r>
            <a:r>
              <a:rPr lang="en-US" sz="1600" b="1" i="1" dirty="0">
                <a:solidFill>
                  <a:prstClr val="black"/>
                </a:solidFill>
                <a:latin typeface="Times New Roman" pitchFamily="18" charset="0"/>
              </a:rPr>
              <a:t>where hubs are </a:t>
            </a:r>
            <a:r>
              <a:rPr lang="en-US" sz="1600" b="1" i="1" dirty="0" err="1">
                <a:solidFill>
                  <a:prstClr val="black"/>
                </a:solidFill>
                <a:latin typeface="Times New Roman" pitchFamily="18" charset="0"/>
              </a:rPr>
              <a:t>relat.liquid</a:t>
            </a:r>
            <a:r>
              <a:rPr lang="en-US" sz="1600" b="1" i="1" dirty="0">
                <a:solidFill>
                  <a:prstClr val="black"/>
                </a:solidFill>
                <a:latin typeface="Times New Roman" pitchFamily="18" charset="0"/>
              </a:rPr>
              <a:t> &amp; where there is no hubs </a:t>
            </a:r>
            <a:r>
              <a:rPr lang="en-US" sz="1600" dirty="0">
                <a:solidFill>
                  <a:prstClr val="black"/>
                </a:solidFill>
                <a:latin typeface="Times New Roman" pitchFamily="18" charset="0"/>
              </a:rPr>
              <a:t>(under threat of arbitration)  </a:t>
            </a:r>
            <a:endParaRPr lang="ru-RU" sz="16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507607">
            <a:off x="5443538" y="4727575"/>
            <a:ext cx="1943100" cy="360363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940523">
            <a:off x="5380038" y="5022850"/>
            <a:ext cx="1720850" cy="360363"/>
          </a:xfrm>
          <a:prstGeom prst="rightArrow">
            <a:avLst/>
          </a:prstGeom>
          <a:solidFill>
            <a:srgbClr val="92D05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451725" y="4868863"/>
            <a:ext cx="1368425" cy="30956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rgbClr val="FFFFFF"/>
                </a:solidFill>
                <a:latin typeface="Times New Roman" pitchFamily="18" charset="0"/>
              </a:rPr>
              <a:t>EU hubs</a:t>
            </a:r>
            <a:endParaRPr lang="ru-RU" sz="16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132638" y="5302250"/>
            <a:ext cx="1687512" cy="863600"/>
          </a:xfrm>
          <a:prstGeom prst="rect">
            <a:avLst/>
          </a:prstGeom>
          <a:solidFill>
            <a:srgbClr val="7030A0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</a:rPr>
              <a:t>Non-EU customers (</a:t>
            </a:r>
            <a:r>
              <a:rPr lang="en-US" sz="1400" b="1" dirty="0" err="1" smtClean="0">
                <a:solidFill>
                  <a:srgbClr val="FFFFFF"/>
                </a:solidFill>
                <a:latin typeface="Times New Roman" pitchFamily="18" charset="0"/>
              </a:rPr>
              <a:t>f.i</a:t>
            </a:r>
            <a:r>
              <a:rPr lang="en-US" sz="1400" b="1" dirty="0" smtClean="0">
                <a:solidFill>
                  <a:srgbClr val="FFFFFF"/>
                </a:solidFill>
                <a:latin typeface="Times New Roman" pitchFamily="18" charset="0"/>
              </a:rPr>
              <a:t>. reverse flows to CIS/UA)</a:t>
            </a:r>
            <a:endParaRPr lang="ru-RU" sz="14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7918" name="Скругленная прямоугольная выноска 30"/>
          <p:cNvSpPr>
            <a:spLocks noChangeArrowheads="1"/>
          </p:cNvSpPr>
          <p:nvPr/>
        </p:nvSpPr>
        <p:spPr bwMode="auto">
          <a:xfrm>
            <a:off x="107950" y="2924175"/>
            <a:ext cx="2740025" cy="720725"/>
          </a:xfrm>
          <a:prstGeom prst="wedgeRoundRectCallout">
            <a:avLst>
              <a:gd name="adj1" fmla="val -20856"/>
              <a:gd name="adj2" fmla="val 139648"/>
              <a:gd name="adj3" fmla="val 16667"/>
            </a:avLst>
          </a:prstGeom>
          <a:solidFill>
            <a:srgbClr val="FF00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Gazprom as price-taker from oil market</a:t>
            </a:r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37919" name="Скругленная прямоугольная выноска 31"/>
          <p:cNvSpPr>
            <a:spLocks noChangeArrowheads="1"/>
          </p:cNvSpPr>
          <p:nvPr/>
        </p:nvSpPr>
        <p:spPr bwMode="auto">
          <a:xfrm>
            <a:off x="107950" y="2924175"/>
            <a:ext cx="2740025" cy="720725"/>
          </a:xfrm>
          <a:prstGeom prst="wedgeRoundRectCallout">
            <a:avLst>
              <a:gd name="adj1" fmla="val -25319"/>
              <a:gd name="adj2" fmla="val -133259"/>
              <a:gd name="adj3" fmla="val 16667"/>
            </a:avLst>
          </a:prstGeom>
          <a:solidFill>
            <a:srgbClr val="FF00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Gazprom as price-taker from oil market</a:t>
            </a:r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37920" name="Скругленная прямоугольная выноска 32"/>
          <p:cNvSpPr>
            <a:spLocks noChangeArrowheads="1"/>
          </p:cNvSpPr>
          <p:nvPr/>
        </p:nvSpPr>
        <p:spPr bwMode="auto">
          <a:xfrm>
            <a:off x="107950" y="2924175"/>
            <a:ext cx="2740025" cy="720725"/>
          </a:xfrm>
          <a:prstGeom prst="wedgeRoundRectCallout">
            <a:avLst>
              <a:gd name="adj1" fmla="val -20856"/>
              <a:gd name="adj2" fmla="val 138727"/>
              <a:gd name="adj3" fmla="val 16667"/>
            </a:avLst>
          </a:prstGeom>
          <a:solidFill>
            <a:srgbClr val="FF00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Gazprom as price-taker from OIL market</a:t>
            </a:r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37921" name="TextBox 13"/>
          <p:cNvSpPr txBox="1">
            <a:spLocks noChangeArrowheads="1"/>
          </p:cNvSpPr>
          <p:nvPr/>
        </p:nvSpPr>
        <p:spPr bwMode="auto">
          <a:xfrm>
            <a:off x="2627784" y="2708275"/>
            <a:ext cx="41764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 u="sng" dirty="0">
                <a:solidFill>
                  <a:srgbClr val="1F497D"/>
                </a:solidFill>
              </a:rPr>
              <a:t>Nowadays (Post-2009) – oversupplied </a:t>
            </a:r>
            <a:r>
              <a:rPr lang="en-US" b="1" u="sng" dirty="0" smtClean="0">
                <a:solidFill>
                  <a:srgbClr val="1F497D"/>
                </a:solidFill>
              </a:rPr>
              <a:t/>
            </a:r>
            <a:br>
              <a:rPr lang="en-US" b="1" u="sng" dirty="0" smtClean="0">
                <a:solidFill>
                  <a:srgbClr val="1F497D"/>
                </a:solidFill>
              </a:rPr>
            </a:br>
            <a:r>
              <a:rPr lang="en-US" b="1" u="sng" dirty="0" smtClean="0">
                <a:solidFill>
                  <a:srgbClr val="1F497D"/>
                </a:solidFill>
              </a:rPr>
              <a:t>(</a:t>
            </a:r>
            <a:r>
              <a:rPr lang="en-US" b="1" u="sng" dirty="0">
                <a:solidFill>
                  <a:srgbClr val="1F497D"/>
                </a:solidFill>
              </a:rPr>
              <a:t>in NWE segment - ?) EU market </a:t>
            </a:r>
            <a:r>
              <a:rPr lang="en-US" b="1" u="sng" dirty="0" smtClean="0">
                <a:solidFill>
                  <a:srgbClr val="1F497D"/>
                </a:solidFill>
              </a:rPr>
              <a:t/>
            </a:r>
            <a:br>
              <a:rPr lang="en-US" b="1" u="sng" dirty="0" smtClean="0">
                <a:solidFill>
                  <a:srgbClr val="1F497D"/>
                </a:solidFill>
              </a:rPr>
            </a:br>
            <a:r>
              <a:rPr lang="en-US" b="1" u="sng" dirty="0" smtClean="0">
                <a:solidFill>
                  <a:srgbClr val="1F497D"/>
                </a:solidFill>
              </a:rPr>
              <a:t>with not </a:t>
            </a:r>
            <a:r>
              <a:rPr lang="en-US" b="1" u="sng" dirty="0">
                <a:solidFill>
                  <a:srgbClr val="1F497D"/>
                </a:solidFill>
              </a:rPr>
              <a:t>yet clear future trends </a:t>
            </a:r>
            <a:endParaRPr lang="ru-RU" b="1" u="sng" dirty="0">
              <a:solidFill>
                <a:srgbClr val="1F497D"/>
              </a:solidFill>
            </a:endParaRPr>
          </a:p>
        </p:txBody>
      </p:sp>
      <p:sp>
        <p:nvSpPr>
          <p:cNvPr id="36" name="Выгнутая вправо стрелка 35"/>
          <p:cNvSpPr/>
          <p:nvPr/>
        </p:nvSpPr>
        <p:spPr>
          <a:xfrm>
            <a:off x="5792788" y="4454525"/>
            <a:ext cx="420687" cy="74771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7" name="Выгнутая вниз стрелка 36"/>
          <p:cNvSpPr/>
          <p:nvPr/>
        </p:nvSpPr>
        <p:spPr>
          <a:xfrm rot="16764110">
            <a:off x="5948363" y="4640263"/>
            <a:ext cx="815975" cy="3778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78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323528" y="-26988"/>
            <a:ext cx="8640960" cy="792163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dirty="0" smtClean="0">
                <a:solidFill>
                  <a:schemeClr val="tx2"/>
                </a:solidFill>
              </a:rPr>
              <a:t>Evolution of gas value chain &amp; pricing mechanism of Russian gas to EU (2)</a:t>
            </a:r>
            <a:endParaRPr lang="ru-RU" sz="2800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341438"/>
            <a:ext cx="13684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FFFF"/>
                </a:solidFill>
                <a:latin typeface="Times New Roman" pitchFamily="18" charset="0"/>
              </a:rPr>
              <a:t>Gazprom</a:t>
            </a: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4300" y="1341438"/>
            <a:ext cx="1368425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FFFF"/>
                </a:solidFill>
                <a:latin typeface="Times New Roman" pitchFamily="18" charset="0"/>
              </a:rPr>
              <a:t>Wholesale EU buyer / reseller</a:t>
            </a: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80288" y="1268413"/>
            <a:ext cx="1368425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FFFF"/>
                </a:solidFill>
                <a:latin typeface="Times New Roman" pitchFamily="18" charset="0"/>
              </a:rPr>
              <a:t>End-use EU customer</a:t>
            </a: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250" y="4079602"/>
            <a:ext cx="1223963" cy="717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FFFF"/>
                </a:solidFill>
                <a:latin typeface="Times New Roman" pitchFamily="18" charset="0"/>
              </a:rPr>
              <a:t>Gazprom</a:t>
            </a: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7538" y="3860800"/>
            <a:ext cx="1616223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FFFFFF"/>
                </a:solidFill>
                <a:latin typeface="Times New Roman" pitchFamily="18" charset="0"/>
              </a:rPr>
              <a:t>Wholesale EU buyer / 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</a:rPr>
              <a:t>reseller (delivery)</a:t>
            </a:r>
            <a:endParaRPr lang="ru-RU" sz="16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24750" y="3865563"/>
            <a:ext cx="1295400" cy="93186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FFFFFF"/>
                </a:solidFill>
                <a:latin typeface="Times New Roman" pitchFamily="18" charset="0"/>
              </a:rPr>
              <a:t>End-use EU 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</a:rPr>
              <a:t>customers (delivery)</a:t>
            </a:r>
            <a:endParaRPr lang="ru-RU" sz="16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889919" y="1412776"/>
            <a:ext cx="1961356" cy="48418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364163" y="1412777"/>
            <a:ext cx="1944687" cy="55731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909888" y="4005263"/>
            <a:ext cx="1517650" cy="484187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6096229" y="4024933"/>
            <a:ext cx="1428521" cy="48418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8925" name="TextBox 12"/>
          <p:cNvSpPr txBox="1">
            <a:spLocks noChangeArrowheads="1"/>
          </p:cNvSpPr>
          <p:nvPr/>
        </p:nvSpPr>
        <p:spPr bwMode="auto">
          <a:xfrm>
            <a:off x="390525" y="692150"/>
            <a:ext cx="8358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 u="sng">
                <a:solidFill>
                  <a:srgbClr val="1F497D"/>
                </a:solidFill>
              </a:rPr>
              <a:t>Future (“</a:t>
            </a:r>
            <a:r>
              <a:rPr lang="en-US" b="1" u="sng">
                <a:solidFill>
                  <a:srgbClr val="FF0000"/>
                </a:solidFill>
              </a:rPr>
              <a:t>NO GO</a:t>
            </a:r>
            <a:r>
              <a:rPr lang="en-US" b="1" u="sng">
                <a:solidFill>
                  <a:srgbClr val="1F497D"/>
                </a:solidFill>
              </a:rPr>
              <a:t>” contractual scheme under any (?) supply-demand scenario)</a:t>
            </a:r>
            <a:endParaRPr lang="ru-RU" b="1" u="sng">
              <a:solidFill>
                <a:srgbClr val="1F497D"/>
              </a:solidFill>
            </a:endParaRPr>
          </a:p>
        </p:txBody>
      </p:sp>
      <p:sp>
        <p:nvSpPr>
          <p:cNvPr id="38926" name="TextBox 13"/>
          <p:cNvSpPr txBox="1">
            <a:spLocks noChangeArrowheads="1"/>
          </p:cNvSpPr>
          <p:nvPr/>
        </p:nvSpPr>
        <p:spPr bwMode="auto">
          <a:xfrm>
            <a:off x="3995738" y="2924944"/>
            <a:ext cx="48244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 u="sng" dirty="0">
                <a:solidFill>
                  <a:srgbClr val="1F497D"/>
                </a:solidFill>
              </a:rPr>
              <a:t>Future (what competitive niche for oil-indexed LTC in DELIVERIES to EU?)</a:t>
            </a:r>
            <a:endParaRPr lang="ru-RU" b="1" u="sng" dirty="0">
              <a:solidFill>
                <a:srgbClr val="1F497D"/>
              </a:solidFill>
            </a:endParaRPr>
          </a:p>
        </p:txBody>
      </p:sp>
      <p:sp>
        <p:nvSpPr>
          <p:cNvPr id="38927" name="TextBox 14"/>
          <p:cNvSpPr txBox="1">
            <a:spLocks noChangeArrowheads="1"/>
          </p:cNvSpPr>
          <p:nvPr/>
        </p:nvSpPr>
        <p:spPr bwMode="auto">
          <a:xfrm>
            <a:off x="2124075" y="980728"/>
            <a:ext cx="1552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prstClr val="black"/>
                </a:solidFill>
              </a:rPr>
              <a:t>Hub-indexation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38928" name="TextBox 15"/>
          <p:cNvSpPr txBox="1">
            <a:spLocks noChangeArrowheads="1"/>
          </p:cNvSpPr>
          <p:nvPr/>
        </p:nvSpPr>
        <p:spPr bwMode="auto">
          <a:xfrm>
            <a:off x="6012160" y="3716338"/>
            <a:ext cx="1552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prstClr val="black"/>
                </a:solidFill>
              </a:rPr>
              <a:t>Hub-indexation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38929" name="TextBox 16"/>
          <p:cNvSpPr txBox="1">
            <a:spLocks noChangeArrowheads="1"/>
          </p:cNvSpPr>
          <p:nvPr/>
        </p:nvSpPr>
        <p:spPr bwMode="auto">
          <a:xfrm>
            <a:off x="5508625" y="1125538"/>
            <a:ext cx="1552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>
                <a:solidFill>
                  <a:prstClr val="black"/>
                </a:solidFill>
              </a:rPr>
              <a:t>Hub-indexation</a:t>
            </a:r>
            <a:endParaRPr lang="ru-RU" sz="1600" b="1">
              <a:solidFill>
                <a:prstClr val="black"/>
              </a:solidFill>
            </a:endParaRPr>
          </a:p>
        </p:txBody>
      </p:sp>
      <p:sp>
        <p:nvSpPr>
          <p:cNvPr id="38930" name="TextBox 17"/>
          <p:cNvSpPr txBox="1">
            <a:spLocks noChangeArrowheads="1"/>
          </p:cNvSpPr>
          <p:nvPr/>
        </p:nvSpPr>
        <p:spPr bwMode="auto">
          <a:xfrm>
            <a:off x="2820988" y="3716338"/>
            <a:ext cx="1441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>
                <a:solidFill>
                  <a:prstClr val="black"/>
                </a:solidFill>
              </a:rPr>
              <a:t>Oil-indexation</a:t>
            </a:r>
            <a:endParaRPr lang="ru-RU" sz="1600" b="1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79838" y="1125538"/>
            <a:ext cx="5116512" cy="13763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76375" y="3716338"/>
            <a:ext cx="7493000" cy="28813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8933" name="TextBox 20"/>
          <p:cNvSpPr txBox="1">
            <a:spLocks noChangeArrowheads="1"/>
          </p:cNvSpPr>
          <p:nvPr/>
        </p:nvSpPr>
        <p:spPr bwMode="auto">
          <a:xfrm>
            <a:off x="3779838" y="2182813"/>
            <a:ext cx="51156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prstClr val="black"/>
                </a:solidFill>
              </a:rPr>
              <a:t>Common </a:t>
            </a:r>
            <a:r>
              <a:rPr lang="en-US" sz="1600" dirty="0" smtClean="0">
                <a:solidFill>
                  <a:prstClr val="black"/>
                </a:solidFill>
              </a:rPr>
              <a:t>interests – downgrading price spiral for RUS gas  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38934" name="TextBox 21"/>
          <p:cNvSpPr txBox="1">
            <a:spLocks noChangeArrowheads="1"/>
          </p:cNvSpPr>
          <p:nvPr/>
        </p:nvSpPr>
        <p:spPr bwMode="auto">
          <a:xfrm>
            <a:off x="7291263" y="6260802"/>
            <a:ext cx="1673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prstClr val="black"/>
                </a:solidFill>
              </a:rPr>
              <a:t>Common interests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7" name="Умножение 26"/>
          <p:cNvSpPr/>
          <p:nvPr/>
        </p:nvSpPr>
        <p:spPr>
          <a:xfrm>
            <a:off x="2530475" y="1196752"/>
            <a:ext cx="914400" cy="914400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8936" name="Скругленная прямоугольная выноска 28"/>
          <p:cNvSpPr>
            <a:spLocks noChangeArrowheads="1"/>
          </p:cNvSpPr>
          <p:nvPr/>
        </p:nvSpPr>
        <p:spPr bwMode="auto">
          <a:xfrm>
            <a:off x="0" y="2636838"/>
            <a:ext cx="3779838" cy="865187"/>
          </a:xfrm>
          <a:prstGeom prst="wedgeRoundRectCallout">
            <a:avLst>
              <a:gd name="adj1" fmla="val -11319"/>
              <a:gd name="adj2" fmla="val -101009"/>
              <a:gd name="adj3" fmla="val 16667"/>
            </a:avLst>
          </a:prstGeom>
          <a:solidFill>
            <a:srgbClr val="FF00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Gazprom as price-taker from GAS BUYER’s  market (with no participation on it)? =&gt; NO GO</a:t>
            </a:r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1875480">
            <a:off x="2759075" y="4765675"/>
            <a:ext cx="1717675" cy="48577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1" name="Развернутая стрелка 30"/>
          <p:cNvSpPr/>
          <p:nvPr/>
        </p:nvSpPr>
        <p:spPr>
          <a:xfrm flipV="1">
            <a:off x="2123728" y="4797424"/>
            <a:ext cx="6264275" cy="1463378"/>
          </a:xfrm>
          <a:prstGeom prst="uturnArrow">
            <a:avLst>
              <a:gd name="adj1" fmla="val 20012"/>
              <a:gd name="adj2" fmla="val 22007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prstClr val="black"/>
                </a:solidFill>
                <a:latin typeface="Times New Roman" pitchFamily="18" charset="0"/>
              </a:rPr>
              <a:t>Oil</a:t>
            </a:r>
            <a:endParaRPr lang="ru-RU" sz="16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8939" name="TextBox 31"/>
          <p:cNvSpPr txBox="1">
            <a:spLocks noChangeArrowheads="1"/>
          </p:cNvSpPr>
          <p:nvPr/>
        </p:nvSpPr>
        <p:spPr bwMode="auto">
          <a:xfrm rot="1890902">
            <a:off x="2617788" y="5105400"/>
            <a:ext cx="1552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>
                <a:solidFill>
                  <a:prstClr val="black"/>
                </a:solidFill>
              </a:rPr>
              <a:t>Hub-indexation</a:t>
            </a:r>
            <a:endParaRPr lang="ru-RU" sz="1600" b="1">
              <a:solidFill>
                <a:prstClr val="black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427538" y="5373688"/>
            <a:ext cx="1812924" cy="4556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FFFFFF"/>
                </a:solidFill>
                <a:latin typeface="Times New Roman" pitchFamily="18" charset="0"/>
              </a:rPr>
              <a:t>EU </a:t>
            </a:r>
            <a:r>
              <a:rPr lang="en-US" sz="1600" dirty="0" smtClean="0">
                <a:solidFill>
                  <a:srgbClr val="FFFFFF"/>
                </a:solidFill>
                <a:latin typeface="Times New Roman" pitchFamily="18" charset="0"/>
              </a:rPr>
              <a:t>hubs (trade)</a:t>
            </a:r>
            <a:endParaRPr lang="ru-RU" sz="16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4" name="Стрелка вниз 33"/>
          <p:cNvSpPr/>
          <p:nvPr/>
        </p:nvSpPr>
        <p:spPr>
          <a:xfrm>
            <a:off x="5256213" y="4797425"/>
            <a:ext cx="323850" cy="573088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5" name="Стрелка вверх 34"/>
          <p:cNvSpPr/>
          <p:nvPr/>
        </p:nvSpPr>
        <p:spPr>
          <a:xfrm>
            <a:off x="4691063" y="4797425"/>
            <a:ext cx="312737" cy="550863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6" name="Стрелка вправо 35"/>
          <p:cNvSpPr/>
          <p:nvPr/>
        </p:nvSpPr>
        <p:spPr>
          <a:xfrm rot="19943237">
            <a:off x="6121837" y="4852226"/>
            <a:ext cx="1520664" cy="48418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7" name="Выгнутая вправо стрелка 36"/>
          <p:cNvSpPr/>
          <p:nvPr/>
        </p:nvSpPr>
        <p:spPr>
          <a:xfrm>
            <a:off x="3214688" y="4194175"/>
            <a:ext cx="420687" cy="74771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8" name="Выгнутая вниз стрелка 37"/>
          <p:cNvSpPr/>
          <p:nvPr/>
        </p:nvSpPr>
        <p:spPr>
          <a:xfrm rot="16764110">
            <a:off x="3335338" y="4462463"/>
            <a:ext cx="815975" cy="3778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9" name="Управляющая кнопка: справка 38">
            <a:hlinkClick r:id="" action="ppaction://noaction" highlightClick="1"/>
          </p:cNvPr>
          <p:cNvSpPr/>
          <p:nvPr/>
        </p:nvSpPr>
        <p:spPr>
          <a:xfrm>
            <a:off x="3228603" y="5805488"/>
            <a:ext cx="695325" cy="647700"/>
          </a:xfrm>
          <a:prstGeom prst="actionButtonHelp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0" name="Овальная выноска 39"/>
          <p:cNvSpPr/>
          <p:nvPr/>
        </p:nvSpPr>
        <p:spPr>
          <a:xfrm>
            <a:off x="0" y="4930775"/>
            <a:ext cx="2124075" cy="1927225"/>
          </a:xfrm>
          <a:prstGeom prst="wedgeEllipseCallout">
            <a:avLst>
              <a:gd name="adj1" fmla="val 43456"/>
              <a:gd name="adj2" fmla="val -6364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rgbClr val="FFFFFF"/>
                </a:solidFill>
                <a:latin typeface="Times New Roman" pitchFamily="18" charset="0"/>
              </a:rPr>
              <a:t>Gazprom as one of  price-makers at EU market?</a:t>
            </a:r>
            <a:endParaRPr lang="ru-RU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1" name="Овальная выноска 40"/>
          <p:cNvSpPr/>
          <p:nvPr/>
        </p:nvSpPr>
        <p:spPr>
          <a:xfrm>
            <a:off x="36513" y="3860800"/>
            <a:ext cx="1295400" cy="936625"/>
          </a:xfrm>
          <a:prstGeom prst="wedgeEllipseCallout">
            <a:avLst>
              <a:gd name="adj1" fmla="val 18376"/>
              <a:gd name="adj2" fmla="val 8110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>
                <a:solidFill>
                  <a:prstClr val="black"/>
                </a:solidFill>
                <a:latin typeface="Times New Roman" pitchFamily="18" charset="0"/>
              </a:rPr>
              <a:t>Role of DG COMP?</a:t>
            </a:r>
            <a:endParaRPr lang="ru-RU" sz="1600" b="1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2" name="TextBox 44"/>
          <p:cNvSpPr txBox="1">
            <a:spLocks noChangeArrowheads="1"/>
          </p:cNvSpPr>
          <p:nvPr/>
        </p:nvSpPr>
        <p:spPr bwMode="auto">
          <a:xfrm>
            <a:off x="1691953" y="1908121"/>
            <a:ext cx="21599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prstClr val="black"/>
                </a:solidFill>
              </a:rPr>
              <a:t>Traditional </a:t>
            </a:r>
            <a:r>
              <a:rPr lang="en-US" sz="1600" b="1" dirty="0" smtClean="0">
                <a:solidFill>
                  <a:prstClr val="black"/>
                </a:solidFill>
              </a:rPr>
              <a:t>flexibility </a:t>
            </a:r>
            <a:r>
              <a:rPr lang="en-US" sz="1600" b="1" dirty="0">
                <a:solidFill>
                  <a:prstClr val="black"/>
                </a:solidFill>
              </a:rPr>
              <a:t>for </a:t>
            </a:r>
            <a:r>
              <a:rPr lang="en-US" sz="1600" b="1" dirty="0" smtClean="0">
                <a:solidFill>
                  <a:prstClr val="black"/>
                </a:solidFill>
              </a:rPr>
              <a:t>buyer</a:t>
            </a:r>
            <a:r>
              <a:rPr lang="ru-RU" sz="1600" b="1" dirty="0" smtClean="0">
                <a:solidFill>
                  <a:prstClr val="black"/>
                </a:solidFill>
              </a:rPr>
              <a:t> (</a:t>
            </a:r>
            <a:r>
              <a:rPr lang="en-US" sz="1600" b="1" dirty="0" smtClean="0">
                <a:solidFill>
                  <a:prstClr val="black"/>
                </a:solidFill>
              </a:rPr>
              <a:t>TOP)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79192" y="6258798"/>
            <a:ext cx="3113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Direct supplies to EU end-users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Выгнутая вниз стрелка 43"/>
          <p:cNvSpPr/>
          <p:nvPr/>
        </p:nvSpPr>
        <p:spPr>
          <a:xfrm rot="16200000">
            <a:off x="2094368" y="4818855"/>
            <a:ext cx="1717375" cy="3778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5" name="Выгнутая вправо стрелка 44"/>
          <p:cNvSpPr/>
          <p:nvPr/>
        </p:nvSpPr>
        <p:spPr>
          <a:xfrm rot="289809">
            <a:off x="2921288" y="4170689"/>
            <a:ext cx="420687" cy="187220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18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764" y="2934711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319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From hardline to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softline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in search of multilateral solution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ulti-facet complex &amp; complicated cross-border issues (incl. both commercial and sovereign dimensions) require first intensive soft/friendly informal </a:t>
            </a:r>
            <a:r>
              <a:rPr lang="en-US" dirty="0"/>
              <a:t>expert </a:t>
            </a:r>
            <a:r>
              <a:rPr lang="en-US" dirty="0" smtClean="0"/>
              <a:t>discussions (if the aim is to find mutually acceptable long-term solution) but not </a:t>
            </a:r>
            <a:r>
              <a:rPr lang="en-US" dirty="0"/>
              <a:t>hardline </a:t>
            </a:r>
            <a:r>
              <a:rPr lang="en-US" dirty="0" smtClean="0"/>
              <a:t>political claims or other administrative pressures as a perceived instrument for reaching forced unilateral (and thus short-term) decision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467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300039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Thank you for your attention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2"/>
              </a:rPr>
              <a:t>www.konoplyanik.ru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hlinkClick r:id="rId3"/>
              </a:rPr>
              <a:t>a.konoplyanik@gazpromexport.com</a:t>
            </a:r>
            <a:r>
              <a:rPr lang="en-US" sz="2800" b="1" dirty="0" smtClean="0"/>
              <a:t> </a:t>
            </a:r>
            <a:br>
              <a:rPr lang="en-US" sz="2800" b="1" dirty="0" smtClean="0"/>
            </a:br>
            <a:r>
              <a:rPr lang="en-US" sz="2800" b="1" dirty="0" smtClean="0">
                <a:hlinkClick r:id="rId4"/>
              </a:rPr>
              <a:t>andrey@konoplyanik.ru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ru-RU" sz="2800" b="1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00200"/>
            <a:ext cx="7272808" cy="4525963"/>
          </a:xfrm>
        </p:spPr>
        <p:txBody>
          <a:bodyPr/>
          <a:lstStyle/>
          <a:p>
            <a:r>
              <a:rPr lang="en-US" dirty="0" smtClean="0"/>
              <a:t>This presentation reflects </a:t>
            </a:r>
            <a:r>
              <a:rPr lang="en-US" b="1" i="1" dirty="0" smtClean="0"/>
              <a:t>personal position of this author</a:t>
            </a:r>
            <a:r>
              <a:rPr lang="en-US" dirty="0" smtClean="0"/>
              <a:t>. It does not (re)present official position (if any) of the Gazprom Group, its management bodies, shareholders, and/or its affiliated companies, nor of the Russian state on the issues in question.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56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784887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04.09.2013 DG COMP claim, lines of action, economic dimension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22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964488" cy="103796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CEC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vs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Gazprom: three ways of action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=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&gt;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three lines of debate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755576" y="6448251"/>
            <a:ext cx="7488832" cy="365125"/>
          </a:xfrm>
        </p:spPr>
        <p:txBody>
          <a:bodyPr/>
          <a:lstStyle/>
          <a:p>
            <a:r>
              <a:rPr lang="en-US" dirty="0" err="1" smtClean="0"/>
              <a:t>A.Konoplyanik</a:t>
            </a:r>
            <a:r>
              <a:rPr lang="en-US" dirty="0" smtClean="0"/>
              <a:t>, CEC </a:t>
            </a:r>
            <a:r>
              <a:rPr lang="en-US" dirty="0" err="1" smtClean="0"/>
              <a:t>vs</a:t>
            </a:r>
            <a:r>
              <a:rPr lang="en-US" dirty="0" smtClean="0"/>
              <a:t> Gazprom expert debate, Chatham House, London, UK,27.11.2013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-108520" y="2420888"/>
            <a:ext cx="2664296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EU Investigation against Gazprom, </a:t>
            </a:r>
          </a:p>
          <a:p>
            <a:pPr algn="ctr"/>
            <a:r>
              <a:rPr lang="en-US" sz="2400" b="1" dirty="0" smtClean="0"/>
              <a:t>04.09.2012</a:t>
            </a:r>
            <a:endParaRPr lang="ru-RU" sz="2400" b="1" dirty="0"/>
          </a:p>
        </p:txBody>
      </p:sp>
      <p:sp>
        <p:nvSpPr>
          <p:cNvPr id="6" name="Стрелка вправо 5"/>
          <p:cNvSpPr/>
          <p:nvPr/>
        </p:nvSpPr>
        <p:spPr>
          <a:xfrm rot="396541">
            <a:off x="2568807" y="3064148"/>
            <a:ext cx="2353966" cy="161364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Economic</a:t>
            </a:r>
            <a:endParaRPr lang="ru-RU" sz="2400" b="1" dirty="0"/>
          </a:p>
        </p:txBody>
      </p:sp>
      <p:sp>
        <p:nvSpPr>
          <p:cNvPr id="7" name="Стрелка вправо 6"/>
          <p:cNvSpPr/>
          <p:nvPr/>
        </p:nvSpPr>
        <p:spPr>
          <a:xfrm rot="19947552">
            <a:off x="2180453" y="1444035"/>
            <a:ext cx="2792982" cy="164869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Political</a:t>
            </a:r>
            <a:endParaRPr lang="ru-RU" sz="2400" b="1" dirty="0"/>
          </a:p>
        </p:txBody>
      </p:sp>
      <p:sp>
        <p:nvSpPr>
          <p:cNvPr id="8" name="Стрелка вправо 7"/>
          <p:cNvSpPr/>
          <p:nvPr/>
        </p:nvSpPr>
        <p:spPr>
          <a:xfrm rot="1660740">
            <a:off x="2140044" y="4354629"/>
            <a:ext cx="2543287" cy="169737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/>
              <a:t>Legalistic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18382" y="692696"/>
            <a:ext cx="4218114" cy="25545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RF Presidential Decree 1825 (11.09.2012) as an immediate reaction to CEC claim (“domino” &amp; “senior brother” effects) =&gt; to switch from diagonal to horizontal character of “debate” (to adjust/to put on equal level “political weig</a:t>
            </a:r>
            <a:r>
              <a:rPr lang="en-US" sz="2000" dirty="0"/>
              <a:t>h</a:t>
            </a:r>
            <a:r>
              <a:rPr lang="en-US" sz="2000" dirty="0" smtClean="0"/>
              <a:t>t” of parties in  debate) =&gt; </a:t>
            </a:r>
            <a:r>
              <a:rPr lang="en-US" sz="2000" b="1" dirty="0" smtClean="0"/>
              <a:t>official RF reaction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5437673"/>
            <a:ext cx="4464496" cy="1015663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Official DG COMP procedure (dominance of legal over economic considerations)? =&gt; (most probable) </a:t>
            </a:r>
            <a:r>
              <a:rPr lang="en-US" sz="2000" b="1" dirty="0" smtClean="0"/>
              <a:t>continued EU action?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915110" y="3362216"/>
            <a:ext cx="4121385" cy="193899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 (try to) understand the economic development (background, pre-requisites) that led to situation which creates conflict of interests and thus stipulated CEC claim against Gazprom =&gt; </a:t>
            </a:r>
            <a:r>
              <a:rPr lang="en-US" sz="2000" b="1" i="1" dirty="0" smtClean="0"/>
              <a:t>author’s line of proposed debate</a:t>
            </a:r>
            <a:endParaRPr lang="ru-RU" sz="2000" b="1" i="1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1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72819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DG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COMP 04.09.2012 Summary: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“Gazprom may be abusing its dominant market position in upstream gas supply markets in Central and Eastern European Member States” 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Three</a:t>
            </a:r>
            <a:r>
              <a:rPr lang="en-US" dirty="0" smtClean="0"/>
              <a:t> claims: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two</a:t>
            </a:r>
            <a:r>
              <a:rPr lang="en-US" b="1" dirty="0" smtClean="0"/>
              <a:t> </a:t>
            </a:r>
            <a:r>
              <a:rPr lang="en-US" dirty="0" smtClean="0"/>
              <a:t>refers to CEE </a:t>
            </a:r>
            <a:r>
              <a:rPr lang="en-US" b="1" i="1" dirty="0" smtClean="0">
                <a:solidFill>
                  <a:srgbClr val="FF0000"/>
                </a:solidFill>
              </a:rPr>
              <a:t>capacity</a:t>
            </a:r>
            <a:r>
              <a:rPr lang="en-US" dirty="0" smtClean="0"/>
              <a:t> market functioning, </a:t>
            </a:r>
          </a:p>
          <a:p>
            <a:pPr lvl="2"/>
            <a:r>
              <a:rPr lang="en-US" b="1" dirty="0"/>
              <a:t>“First, Gazprom may have divided gas markets by hindering the free flow of gas across Member States</a:t>
            </a:r>
            <a:r>
              <a:rPr lang="en-US" b="1" dirty="0" smtClean="0"/>
              <a:t>”</a:t>
            </a:r>
          </a:p>
          <a:p>
            <a:pPr lvl="2"/>
            <a:r>
              <a:rPr lang="en-US" b="1" dirty="0"/>
              <a:t>“Second, Gazprom may have prevented the diversification of supply of gas”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one</a:t>
            </a:r>
            <a:r>
              <a:rPr lang="en-US" dirty="0" smtClean="0"/>
              <a:t> refer to CEE </a:t>
            </a:r>
            <a:r>
              <a:rPr lang="en-US" b="1" i="1" dirty="0" smtClean="0">
                <a:solidFill>
                  <a:srgbClr val="FF0000"/>
                </a:solidFill>
              </a:rPr>
              <a:t>commodity</a:t>
            </a:r>
            <a:r>
              <a:rPr lang="en-US" dirty="0" smtClean="0"/>
              <a:t> market functioning</a:t>
            </a:r>
          </a:p>
          <a:p>
            <a:pPr lvl="2"/>
            <a:r>
              <a:rPr lang="en-US" b="1" dirty="0"/>
              <a:t>“Finally, Gazprom may have imposed unfair prices on its customers by linking the price of gas to oil prices”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3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42876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DG COMP 04.09.2012: “Gazprom may be abusing its dominant market position in upstream gas supply markets in Central and Eastern European Member States” – </a:t>
            </a:r>
            <a:r>
              <a:rPr lang="en-US" sz="2800" b="1" i="1" dirty="0" smtClean="0">
                <a:solidFill>
                  <a:schemeClr val="accent5">
                    <a:lumMod val="75000"/>
                  </a:schemeClr>
                </a:solidFill>
              </a:rPr>
              <a:t>AK view</a:t>
            </a:r>
            <a:endParaRPr lang="ru-RU" sz="28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28638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Right facts, but incorrect reasoning: there is a lot of things Gazprom can be criticized for, but don’t claim it for what it is not responsible (USSR/COMECON/GOSPLAN)</a:t>
            </a:r>
          </a:p>
          <a:p>
            <a:r>
              <a:rPr lang="en-US" dirty="0" smtClean="0"/>
              <a:t>Gazprom as commercial state-owned entity tries to maximize economic benefits  (non-renewable resource rent) from situation which it has inherited from the past (EU gas system since 1962; USSR/RF gas export to EU since 1968)</a:t>
            </a:r>
          </a:p>
          <a:p>
            <a:r>
              <a:rPr lang="en-US" dirty="0" smtClean="0"/>
              <a:t>Gazprom – by definition – can’t prevent EU to develop alternative routes, supply sources &amp;/or energies =&gt; why this was not done by EU in CEE until 2009 (when EU gas market changed to oversupplied)?</a:t>
            </a:r>
          </a:p>
          <a:p>
            <a:r>
              <a:rPr lang="en-US" dirty="0" smtClean="0"/>
              <a:t>Increasing competition in EU gas market will best force Gazprom to adapt to its new architecture, not the administrative attacks =&gt; EU to create economic preconditions for diversified/saturated infrastructure =&gt; investment climate (trade </a:t>
            </a:r>
            <a:r>
              <a:rPr lang="en-US" dirty="0" err="1" smtClean="0"/>
              <a:t>vs</a:t>
            </a:r>
            <a:r>
              <a:rPr lang="en-US" dirty="0" smtClean="0"/>
              <a:t> investment)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99592" y="6492899"/>
            <a:ext cx="7632848" cy="365125"/>
          </a:xfrm>
        </p:spPr>
        <p:txBody>
          <a:bodyPr/>
          <a:lstStyle/>
          <a:p>
            <a:r>
              <a:rPr lang="en-US" dirty="0" err="1" smtClean="0"/>
              <a:t>A.Konoplyanik</a:t>
            </a:r>
            <a:r>
              <a:rPr lang="en-US" dirty="0" smtClean="0"/>
              <a:t>, CEC </a:t>
            </a:r>
            <a:r>
              <a:rPr lang="en-US" dirty="0" err="1" smtClean="0"/>
              <a:t>vs</a:t>
            </a:r>
            <a:r>
              <a:rPr lang="en-US" dirty="0" smtClean="0"/>
              <a:t> Gazprom expert debate, Chatham House, London, UK,27.11.2013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Capacity market component of the claim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261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5212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CEE capacity market diversification: 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two lines of EU action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07504" y="328498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EU-CEC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1399416"/>
            <a:ext cx="7416824" cy="26776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C00000"/>
                </a:solidFill>
              </a:rPr>
              <a:t>Semi-economic way </a:t>
            </a:r>
            <a:r>
              <a:rPr lang="en-US" sz="2400" dirty="0" smtClean="0"/>
              <a:t>(to preserve capacity deficit, but to save time &amp; money):</a:t>
            </a:r>
          </a:p>
          <a:p>
            <a:pPr marL="285750" indent="-285750">
              <a:buFontTx/>
              <a:buChar char="-"/>
            </a:pPr>
            <a:r>
              <a:rPr lang="en-US" sz="2400" u="sng" dirty="0" smtClean="0">
                <a:solidFill>
                  <a:srgbClr val="00B050"/>
                </a:solidFill>
              </a:rPr>
              <a:t>Economic</a:t>
            </a:r>
            <a:r>
              <a:rPr lang="en-US" sz="2400" u="sng" dirty="0" smtClean="0">
                <a:solidFill>
                  <a:srgbClr val="FF0000"/>
                </a:solidFill>
              </a:rPr>
              <a:t> </a:t>
            </a:r>
            <a:r>
              <a:rPr lang="en-US" sz="2400" u="sng" dirty="0" smtClean="0"/>
              <a:t>part: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CMP (increase efficiency of utilization of existing though limited transportation capacity)</a:t>
            </a:r>
          </a:p>
          <a:p>
            <a:pPr marL="285750" indent="-285750">
              <a:buFontTx/>
              <a:buChar char="-"/>
            </a:pPr>
            <a:r>
              <a:rPr lang="en-US" sz="2400" u="sng" dirty="0" smtClean="0">
                <a:solidFill>
                  <a:srgbClr val="FF0000"/>
                </a:solidFill>
              </a:rPr>
              <a:t>Non-economic</a:t>
            </a:r>
            <a:r>
              <a:rPr lang="en-US" sz="2400" u="sng" dirty="0" smtClean="0"/>
              <a:t> part:</a:t>
            </a:r>
            <a:r>
              <a:rPr lang="en-US" sz="2400" dirty="0" smtClean="0"/>
              <a:t> to “take away and </a:t>
            </a:r>
            <a:r>
              <a:rPr lang="ru-RU" sz="2400" dirty="0" smtClean="0"/>
              <a:t> </a:t>
            </a:r>
            <a:r>
              <a:rPr lang="en-US" sz="2400" dirty="0" smtClean="0"/>
              <a:t>share” (restrict access to existing limited transportation capacity for incumbents in </a:t>
            </a:r>
            <a:r>
              <a:rPr lang="en-US" sz="2400" dirty="0" err="1" smtClean="0"/>
              <a:t>favour</a:t>
            </a:r>
            <a:r>
              <a:rPr lang="en-US" sz="2400" dirty="0" smtClean="0"/>
              <a:t> of newcomers)  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4226312"/>
            <a:ext cx="7416824" cy="193899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B050"/>
                </a:solidFill>
              </a:rPr>
              <a:t>Economic way</a:t>
            </a:r>
            <a:r>
              <a:rPr lang="en-US" sz="2400" dirty="0" smtClean="0"/>
              <a:t> (to liquidate capacity deficit &amp; to exclude its appearance  by developing corresponding procedures (</a:t>
            </a:r>
            <a:r>
              <a:rPr lang="en-US" sz="2400" i="1" dirty="0"/>
              <a:t>C</a:t>
            </a:r>
            <a:r>
              <a:rPr lang="en-US" sz="2400" i="1" dirty="0" smtClean="0"/>
              <a:t>oordinated </a:t>
            </a:r>
            <a:r>
              <a:rPr lang="en-US" sz="2400" i="1" dirty="0"/>
              <a:t>O</a:t>
            </a:r>
            <a:r>
              <a:rPr lang="en-US" sz="2400" i="1" dirty="0" smtClean="0"/>
              <a:t>pen </a:t>
            </a:r>
            <a:r>
              <a:rPr lang="en-US" sz="2400" i="1" dirty="0"/>
              <a:t>S</a:t>
            </a:r>
            <a:r>
              <a:rPr lang="en-US" sz="2400" i="1" dirty="0" smtClean="0"/>
              <a:t>eason</a:t>
            </a:r>
            <a:r>
              <a:rPr lang="en-US" sz="2400" dirty="0" smtClean="0"/>
              <a:t>) =&gt; to spend time &amp; money):</a:t>
            </a:r>
          </a:p>
          <a:p>
            <a:r>
              <a:rPr lang="en-US" sz="2400" dirty="0" smtClean="0"/>
              <a:t>- To invest in developing new capacity &amp; its diversification (plus using CMP instruments)</a:t>
            </a:r>
            <a:endParaRPr lang="ru-RU" sz="2400" dirty="0"/>
          </a:p>
        </p:txBody>
      </p:sp>
      <p:sp>
        <p:nvSpPr>
          <p:cNvPr id="10" name="Стрелка углом 9"/>
          <p:cNvSpPr/>
          <p:nvPr/>
        </p:nvSpPr>
        <p:spPr>
          <a:xfrm>
            <a:off x="467544" y="2288198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 углом 10"/>
          <p:cNvSpPr/>
          <p:nvPr/>
        </p:nvSpPr>
        <p:spPr>
          <a:xfrm flipV="1">
            <a:off x="467544" y="4365104"/>
            <a:ext cx="813816" cy="85951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79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Diversity (saturation) of gas transportation infrastructure in the EU (</a:t>
            </a:r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trunk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pipelines only, km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/100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preliminary results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A.Konoplyanik, CEC vs Gazprom expert debate, Chatham House, London, UK,27.11.2013</a:t>
            </a:r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119181"/>
              </p:ext>
            </p:extLst>
          </p:nvPr>
        </p:nvGraphicFramePr>
        <p:xfrm>
          <a:off x="395536" y="1484784"/>
          <a:ext cx="849694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5373216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Calculations made by </a:t>
            </a:r>
            <a:r>
              <a:rPr lang="en-US" sz="1600" dirty="0" err="1" smtClean="0"/>
              <a:t>E.Orlova</a:t>
            </a:r>
            <a:r>
              <a:rPr lang="en-US" sz="1600" dirty="0" smtClean="0"/>
              <a:t>, PHD postgraduate student, Chair “International Oil &amp; Gas Business”, Russian State </a:t>
            </a:r>
            <a:r>
              <a:rPr lang="en-US" sz="1600" dirty="0" err="1" smtClean="0"/>
              <a:t>Gubkin</a:t>
            </a:r>
            <a:r>
              <a:rPr lang="en-US" sz="1600" dirty="0" smtClean="0"/>
              <a:t> Oil &amp; Gas University, </a:t>
            </a:r>
            <a:r>
              <a:rPr lang="en-US" sz="1600" dirty="0" smtClean="0">
                <a:ea typeface="Verdana" panose="020B0604030504040204" pitchFamily="34" charset="0"/>
                <a:cs typeface="Verdana" panose="020B0604030504040204" pitchFamily="34" charset="0"/>
              </a:rPr>
              <a:t>based </a:t>
            </a:r>
            <a:r>
              <a:rPr lang="en-US" sz="1600" dirty="0">
                <a:ea typeface="Verdana" panose="020B0604030504040204" pitchFamily="34" charset="0"/>
                <a:cs typeface="Verdana" panose="020B0604030504040204" pitchFamily="34" charset="0"/>
              </a:rPr>
              <a:t>on</a:t>
            </a:r>
            <a:r>
              <a:rPr lang="ru-RU" sz="16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smtClean="0">
                <a:ea typeface="Verdana" panose="020B0604030504040204" pitchFamily="34" charset="0"/>
                <a:cs typeface="Verdana" panose="020B0604030504040204" pitchFamily="34" charset="0"/>
              </a:rPr>
              <a:t>the data </a:t>
            </a:r>
            <a:r>
              <a:rPr lang="en-US" sz="1600" dirty="0"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ru-RU" sz="1600" dirty="0" smtClean="0">
                <a:ea typeface="Verdana" panose="020B0604030504040204" pitchFamily="34" charset="0"/>
                <a:cs typeface="Verdana" panose="020B0604030504040204" pitchFamily="34" charset="0"/>
              </a:rPr>
              <a:t>2011/2012</a:t>
            </a:r>
            <a:r>
              <a:rPr lang="en-US" sz="1600" dirty="0" smtClean="0"/>
              <a:t>, kindly provided by </a:t>
            </a:r>
            <a:r>
              <a:rPr lang="ru-RU" sz="1600" dirty="0" smtClean="0">
                <a:ea typeface="Verdana" panose="020B0604030504040204" pitchFamily="34" charset="0"/>
                <a:cs typeface="Verdana" panose="020B0604030504040204" pitchFamily="34" charset="0"/>
              </a:rPr>
              <a:t>ENTSOG</a:t>
            </a:r>
            <a:endParaRPr lang="ru-RU" sz="16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2411760" y="1340768"/>
            <a:ext cx="4464496" cy="1008112"/>
          </a:xfrm>
          <a:prstGeom prst="wedgeRoundRectCallout">
            <a:avLst>
              <a:gd name="adj1" fmla="val -41543"/>
              <a:gd name="adj2" fmla="val 104161"/>
              <a:gd name="adj3" fmla="val 166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Figures for UK &amp; Denmark should be much higher if offshore pipelines are added (to be done at the next step of analysis) </a:t>
            </a:r>
            <a:endParaRPr lang="ru-RU" b="1" dirty="0"/>
          </a:p>
        </p:txBody>
      </p:sp>
      <p:sp>
        <p:nvSpPr>
          <p:cNvPr id="9" name="Стрелка вверх 8"/>
          <p:cNvSpPr/>
          <p:nvPr/>
        </p:nvSpPr>
        <p:spPr>
          <a:xfrm>
            <a:off x="2411760" y="3083812"/>
            <a:ext cx="288032" cy="489204"/>
          </a:xfrm>
          <a:prstGeom prst="upArrow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2699792" y="3140968"/>
            <a:ext cx="288032" cy="489204"/>
          </a:xfrm>
          <a:prstGeom prst="upArrow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23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1561</Words>
  <Application>Microsoft Office PowerPoint</Application>
  <PresentationFormat>Экран (4:3)</PresentationFormat>
  <Paragraphs>140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Тема Office</vt:lpstr>
      <vt:lpstr>1_Тема Office</vt:lpstr>
      <vt:lpstr>2_Тема Office</vt:lpstr>
      <vt:lpstr>EU vs Gazprom:  The Substance and Implications of the  Antitrust Clash</vt:lpstr>
      <vt:lpstr>Disclaimer</vt:lpstr>
      <vt:lpstr>The 04.09.2013 DG COMP claim, lines of action, economic dimension</vt:lpstr>
      <vt:lpstr>CEC vs Gazprom: three ways of action =&gt; three lines of debate</vt:lpstr>
      <vt:lpstr>DG COMP 04.09.2012 Summary: “Gazprom may be abusing its dominant market position in upstream gas supply markets in Central and Eastern European Member States” </vt:lpstr>
      <vt:lpstr>DG COMP 04.09.2012: “Gazprom may be abusing its dominant market position in upstream gas supply markets in Central and Eastern European Member States” – AK view</vt:lpstr>
      <vt:lpstr>Capacity market component of the claim</vt:lpstr>
      <vt:lpstr>CEE capacity market diversification:  two lines of EU action</vt:lpstr>
      <vt:lpstr>Diversity (saturation) of gas transportation infrastructure in the EU (trunk pipelines only, km/100 km2), preliminary results</vt:lpstr>
      <vt:lpstr>Diversity (saturation) of gas transportation infrastructure in CEE: (trunk plus distribution pipelines, km/100 km2), preliminary results</vt:lpstr>
      <vt:lpstr>Commodity market component of the claim</vt:lpstr>
      <vt:lpstr>Gas price/pricing: visual &amp; hidden part of the iceberg</vt:lpstr>
      <vt:lpstr>Evolution of gas value chain &amp; pricing mechanism of Russian gas to EU (1)</vt:lpstr>
      <vt:lpstr>Evolution of gas value chain &amp; pricing mechanism of Russian gas to EU (2)</vt:lpstr>
      <vt:lpstr>Conclusion</vt:lpstr>
      <vt:lpstr>From hardline to softline in search of multilateral solution</vt:lpstr>
      <vt:lpstr>Thank you for your attention  www.konoplyanik.ru a.konoplyanik@gazpromexport.com  andrey@konoplyanik.ru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Antitrust: Commission opens proceedings against Gazprom  (three suspected anti-competitive practices in Central and Eastern Europe)</dc:title>
  <dc:creator>Konoplyanik</dc:creator>
  <cp:lastModifiedBy>Administrator</cp:lastModifiedBy>
  <cp:revision>55</cp:revision>
  <dcterms:created xsi:type="dcterms:W3CDTF">2012-09-10T19:13:32Z</dcterms:created>
  <dcterms:modified xsi:type="dcterms:W3CDTF">2013-12-02T12:55:22Z</dcterms:modified>
</cp:coreProperties>
</file>